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8229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15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95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113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025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800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154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575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705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330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906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62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02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789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421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575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416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83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31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394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454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82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36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6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58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32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199" cy="1269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jp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444230"/>
            <a:ext cx="8222100" cy="2559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rgbClr val="FFFFFF"/>
                </a:solidFill>
              </a:rPr>
              <a:t>EID 101D: SMART, CONNECTED DEVICES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rgbClr val="FFFFFF"/>
                </a:solidFill>
              </a:rPr>
              <a:t>Team Name: SPOTRA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Jai Himatsingka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SangJoon Lee (Bob)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Paul Kang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Jimmy  Zhu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Christopher Jeong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837" y="651150"/>
            <a:ext cx="2688274" cy="30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title" idx="4294967295"/>
          </p:nvPr>
        </p:nvSpPr>
        <p:spPr>
          <a:xfrm>
            <a:off x="3096625" y="3867125"/>
            <a:ext cx="3945599" cy="83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6D9EEB"/>
                </a:solidFill>
              </a:rPr>
              <a:t>HOT</a:t>
            </a:r>
            <a:r>
              <a:rPr lang="en" b="1" u="sng"/>
              <a:t>SPOT</a:t>
            </a:r>
            <a:r>
              <a:rPr lang="en" b="1"/>
              <a:t> + </a:t>
            </a:r>
            <a:r>
              <a:rPr lang="en" b="1" u="sng"/>
              <a:t>TRA</a:t>
            </a:r>
            <a:r>
              <a:rPr lang="en" b="1">
                <a:solidFill>
                  <a:srgbClr val="6D9EEB"/>
                </a:solidFill>
              </a:rPr>
              <a:t>VEL</a:t>
            </a:r>
            <a:r>
              <a:rPr lang="en" b="1"/>
              <a:t>  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092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Customer Segment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480225" y="1603725"/>
            <a:ext cx="8044800" cy="321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  <a:buAutoNum type="romanUcPeriod"/>
            </a:pPr>
            <a:r>
              <a:rPr lang="en" sz="3000" b="1">
                <a:solidFill>
                  <a:srgbClr val="980000"/>
                </a:solidFill>
              </a:rPr>
              <a:t>International </a:t>
            </a:r>
            <a:r>
              <a:rPr lang="en" sz="3000" b="1"/>
              <a:t>Tourists in NYC 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  <a:buAutoNum type="romanUcPeriod"/>
            </a:pPr>
            <a:r>
              <a:rPr lang="en" sz="3000" b="1"/>
              <a:t>Staying for a </a:t>
            </a:r>
            <a:r>
              <a:rPr lang="en" sz="3000" b="1">
                <a:solidFill>
                  <a:srgbClr val="980000"/>
                </a:solidFill>
              </a:rPr>
              <a:t>Short</a:t>
            </a:r>
            <a:r>
              <a:rPr lang="en" sz="3000" b="1"/>
              <a:t> duration (1-3 weeks)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  <a:buAutoNum type="romanUcPeriod"/>
            </a:pPr>
            <a:r>
              <a:rPr lang="en" sz="3000" b="1"/>
              <a:t>Ages </a:t>
            </a:r>
            <a:r>
              <a:rPr lang="en" sz="3000" b="1">
                <a:solidFill>
                  <a:srgbClr val="980000"/>
                </a:solidFill>
              </a:rPr>
              <a:t>18-35</a:t>
            </a:r>
            <a:r>
              <a:rPr lang="en" sz="3000" b="1"/>
              <a:t> (Flexible)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Why? 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44121"/>
          <a:stretch/>
        </p:blipFill>
        <p:spPr>
          <a:xfrm>
            <a:off x="1107800" y="1386775"/>
            <a:ext cx="6928399" cy="26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003" y="2293175"/>
            <a:ext cx="1715999" cy="5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Shape 170"/>
          <p:cNvGrpSpPr/>
          <p:nvPr/>
        </p:nvGrpSpPr>
        <p:grpSpPr>
          <a:xfrm>
            <a:off x="1717298" y="994701"/>
            <a:ext cx="5953306" cy="3154105"/>
            <a:chOff x="1258350" y="482374"/>
            <a:chExt cx="6709462" cy="3789625"/>
          </a:xfrm>
        </p:grpSpPr>
        <p:pic>
          <p:nvPicPr>
            <p:cNvPr id="171" name="Shape 171"/>
            <p:cNvPicPr preferRelativeResize="0"/>
            <p:nvPr/>
          </p:nvPicPr>
          <p:blipFill rotWithShape="1">
            <a:blip r:embed="rId3">
              <a:alphaModFix/>
            </a:blip>
            <a:srcRect l="15939" t="25452" r="13622" b="26873"/>
            <a:stretch/>
          </p:blipFill>
          <p:spPr>
            <a:xfrm>
              <a:off x="3649207" y="1541459"/>
              <a:ext cx="4318605" cy="1308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Shape 172"/>
            <p:cNvPicPr preferRelativeResize="0"/>
            <p:nvPr/>
          </p:nvPicPr>
          <p:blipFill rotWithShape="1">
            <a:blip r:embed="rId4">
              <a:alphaModFix/>
            </a:blip>
            <a:srcRect l="34580" t="7192" r="35309"/>
            <a:stretch/>
          </p:blipFill>
          <p:spPr>
            <a:xfrm>
              <a:off x="1258350" y="482374"/>
              <a:ext cx="1835075" cy="3789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Shape 173"/>
          <p:cNvSpPr txBox="1"/>
          <p:nvPr/>
        </p:nvSpPr>
        <p:spPr>
          <a:xfrm>
            <a:off x="4806975" y="3516075"/>
            <a:ext cx="2972400" cy="43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= $590 + Deposit 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606600" y="964225"/>
            <a:ext cx="8537399" cy="92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200" b="1">
                <a:latin typeface="Roboto"/>
                <a:ea typeface="Roboto"/>
                <a:cs typeface="Roboto"/>
                <a:sym typeface="Roboto"/>
              </a:rPr>
              <a:t>What Makes SPOTRA Different?</a:t>
            </a:r>
            <a:r>
              <a:rPr lang="en"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algn="ctr" rtl="0">
              <a:spcBef>
                <a:spcPts val="0"/>
              </a:spcBef>
              <a:buNone/>
            </a:pPr>
            <a:endParaRPr sz="4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25" y="2361562"/>
            <a:ext cx="2986375" cy="17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824" y="2331799"/>
            <a:ext cx="2138374" cy="213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787" y="2361575"/>
            <a:ext cx="2771774" cy="2078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2340150" y="865075"/>
            <a:ext cx="4463700" cy="49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500" b="1"/>
          </a:p>
        </p:txBody>
      </p:sp>
      <p:grpSp>
        <p:nvGrpSpPr>
          <p:cNvPr id="187" name="Shape 187"/>
          <p:cNvGrpSpPr/>
          <p:nvPr/>
        </p:nvGrpSpPr>
        <p:grpSpPr>
          <a:xfrm>
            <a:off x="1757187" y="1360518"/>
            <a:ext cx="4165032" cy="3295872"/>
            <a:chOff x="4012825" y="2175275"/>
            <a:chExt cx="3426599" cy="2647499"/>
          </a:xfrm>
        </p:grpSpPr>
        <p:sp>
          <p:nvSpPr>
            <p:cNvPr id="188" name="Shape 188"/>
            <p:cNvSpPr/>
            <p:nvPr/>
          </p:nvSpPr>
          <p:spPr>
            <a:xfrm>
              <a:off x="4012825" y="2343025"/>
              <a:ext cx="3426599" cy="2397900"/>
            </a:xfrm>
            <a:prstGeom prst="ellipse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 txBox="1"/>
            <p:nvPr/>
          </p:nvSpPr>
          <p:spPr>
            <a:xfrm>
              <a:off x="5847423" y="2175275"/>
              <a:ext cx="333000" cy="361499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lt1"/>
                  </a:solidFill>
                </a:rPr>
                <a:t> 7</a:t>
              </a:r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6942425" y="2632475"/>
              <a:ext cx="333000" cy="3614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lt1"/>
                  </a:solidFill>
                </a:rPr>
                <a:t> 5</a:t>
              </a:r>
            </a:p>
          </p:txBody>
        </p:sp>
        <p:sp>
          <p:nvSpPr>
            <p:cNvPr id="191" name="Shape 191"/>
            <p:cNvSpPr txBox="1"/>
            <p:nvPr/>
          </p:nvSpPr>
          <p:spPr>
            <a:xfrm>
              <a:off x="7094825" y="3851675"/>
              <a:ext cx="333000" cy="361499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lt1"/>
                  </a:solidFill>
                </a:rPr>
                <a:t> 4</a:t>
              </a:r>
            </a:p>
          </p:txBody>
        </p:sp>
        <p:sp>
          <p:nvSpPr>
            <p:cNvPr id="192" name="Shape 192"/>
            <p:cNvSpPr txBox="1"/>
            <p:nvPr/>
          </p:nvSpPr>
          <p:spPr>
            <a:xfrm>
              <a:off x="6180425" y="4461275"/>
              <a:ext cx="333000" cy="3614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lt1"/>
                  </a:solidFill>
                </a:rPr>
                <a:t> 2</a:t>
              </a:r>
            </a:p>
          </p:txBody>
        </p:sp>
        <p:sp>
          <p:nvSpPr>
            <p:cNvPr id="193" name="Shape 193"/>
            <p:cNvSpPr txBox="1"/>
            <p:nvPr/>
          </p:nvSpPr>
          <p:spPr>
            <a:xfrm>
              <a:off x="4808825" y="4385075"/>
              <a:ext cx="333000" cy="3614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chemeClr val="lt1"/>
                  </a:solidFill>
                </a:rPr>
                <a:t> 1</a:t>
              </a:r>
            </a:p>
          </p:txBody>
        </p:sp>
      </p:grpSp>
      <p:sp>
        <p:nvSpPr>
          <p:cNvPr id="194" name="Shape 194"/>
          <p:cNvSpPr txBox="1"/>
          <p:nvPr/>
        </p:nvSpPr>
        <p:spPr>
          <a:xfrm>
            <a:off x="6725675" y="2481025"/>
            <a:ext cx="1512899" cy="36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Primary Arrival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1757200" y="419250"/>
            <a:ext cx="6184799" cy="62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 b="1">
                <a:solidFill>
                  <a:schemeClr val="dk1"/>
                </a:solidFill>
              </a:rPr>
              <a:t>RENTAL SERVICE PLAN</a:t>
            </a:r>
            <a:r>
              <a:rPr lang="en" sz="3800"/>
              <a:t> 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6671300" y="3365775"/>
            <a:ext cx="2212800" cy="36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Primary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/>
              <a:t>Departure</a:t>
            </a:r>
            <a:r>
              <a:rPr lang="en" sz="1800"/>
              <a:t> 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8238575" y="2556875"/>
            <a:ext cx="461399" cy="5505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2524350" y="1552350"/>
            <a:ext cx="415200" cy="430199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 8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8238575" y="3297375"/>
            <a:ext cx="461399" cy="4982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2719350" y="2273850"/>
            <a:ext cx="2520299" cy="163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 b="1"/>
              <a:t>JFK AIRPORT TERMINALS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Additional Features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520050" y="1408425"/>
            <a:ext cx="7128900" cy="36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Sturdy Aluminum Design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000"/>
              <a:t>Waterproof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000"/>
              <a:t>Quick Charging 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000"/>
              <a:t>Share connection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sz="3000" b="1"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212" y="1702337"/>
            <a:ext cx="19907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Design &amp; Prototype 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l="18899" t="36533" r="42912" b="18734"/>
          <a:stretch/>
        </p:blipFill>
        <p:spPr>
          <a:xfrm>
            <a:off x="4802775" y="2199725"/>
            <a:ext cx="3571999" cy="258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l="18786" t="52484" r="46289" b="24335"/>
          <a:stretch/>
        </p:blipFill>
        <p:spPr>
          <a:xfrm>
            <a:off x="4802775" y="473472"/>
            <a:ext cx="3571999" cy="148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5">
            <a:alphaModFix/>
          </a:blip>
          <a:srcRect r="17430"/>
          <a:stretch/>
        </p:blipFill>
        <p:spPr>
          <a:xfrm>
            <a:off x="260050" y="678600"/>
            <a:ext cx="4091794" cy="38899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598100" y="2074547"/>
            <a:ext cx="8222100" cy="838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Initial Idea 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 idx="4294967295"/>
          </p:nvPr>
        </p:nvSpPr>
        <p:spPr>
          <a:xfrm>
            <a:off x="1001150" y="-42650"/>
            <a:ext cx="6832200" cy="5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KickStarter Funding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l="17322" t="9839" r="19225" b="4529"/>
          <a:stretch/>
        </p:blipFill>
        <p:spPr>
          <a:xfrm>
            <a:off x="479199" y="898575"/>
            <a:ext cx="3712535" cy="313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 l="3743" t="8401" r="36362" b="24976"/>
          <a:stretch/>
        </p:blipFill>
        <p:spPr>
          <a:xfrm rot="-3">
            <a:off x="4535924" y="948135"/>
            <a:ext cx="4380524" cy="304532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6269075" y="4177962"/>
            <a:ext cx="2294099" cy="76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YouTube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  <a:p>
            <a:pPr lvl="0" rtl="0">
              <a:spcBef>
                <a:spcPts val="0"/>
              </a:spcBef>
              <a:buNone/>
            </a:pPr>
            <a:endParaRPr sz="800"/>
          </a:p>
        </p:txBody>
      </p:sp>
      <p:sp>
        <p:nvSpPr>
          <p:cNvPr id="228" name="Shape 228"/>
          <p:cNvSpPr txBox="1"/>
          <p:nvPr/>
        </p:nvSpPr>
        <p:spPr>
          <a:xfrm>
            <a:off x="1535925" y="4177975"/>
            <a:ext cx="3000000" cy="76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KickStarter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  <a:p>
            <a:pPr lvl="0" rtl="0">
              <a:spcBef>
                <a:spcPts val="0"/>
              </a:spcBef>
              <a:buNone/>
            </a:pPr>
            <a:endParaRPr sz="800"/>
          </a:p>
          <a:p>
            <a:pPr lvl="0" rtl="0">
              <a:spcBef>
                <a:spcPts val="0"/>
              </a:spcBef>
              <a:buNone/>
            </a:pPr>
            <a:endParaRPr sz="800"/>
          </a:p>
        </p:txBody>
      </p:sp>
      <p:sp>
        <p:nvSpPr>
          <p:cNvPr id="229" name="Shape 229"/>
          <p:cNvSpPr txBox="1"/>
          <p:nvPr/>
        </p:nvSpPr>
        <p:spPr>
          <a:xfrm>
            <a:off x="625850" y="4666025"/>
            <a:ext cx="4151999" cy="35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https://www.kickstarter.com/projects/405530071/2002459044?token=5ca8148f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5872100" y="4579925"/>
            <a:ext cx="34886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https://www.youtube.com/watch?v=SRhdX_QldaU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l="9742" t="21039" r="10404" b="7927"/>
          <a:stretch/>
        </p:blipFill>
        <p:spPr>
          <a:xfrm>
            <a:off x="4939775" y="1504162"/>
            <a:ext cx="3840450" cy="21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 t="2703" r="1078" b="22187"/>
          <a:stretch/>
        </p:blipFill>
        <p:spPr>
          <a:xfrm rot="-12">
            <a:off x="758049" y="273843"/>
            <a:ext cx="3634600" cy="196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5">
            <a:alphaModFix/>
          </a:blip>
          <a:srcRect t="8399" r="14879" b="7517"/>
          <a:stretch/>
        </p:blipFill>
        <p:spPr>
          <a:xfrm>
            <a:off x="496500" y="2562850"/>
            <a:ext cx="3543548" cy="228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5015612" y="273825"/>
            <a:ext cx="4067999" cy="54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b="1">
                <a:solidFill>
                  <a:schemeClr val="dk1"/>
                </a:solidFill>
              </a:rPr>
              <a:t>LANDING PAGE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614425" y="4459725"/>
            <a:ext cx="4165799" cy="38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     http://bobleesj.github.io/realspotra/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075" y="1018400"/>
            <a:ext cx="3649853" cy="2737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>
            <a:spLocks noGrp="1"/>
          </p:cNvSpPr>
          <p:nvPr>
            <p:ph type="title" idx="4294967295"/>
          </p:nvPr>
        </p:nvSpPr>
        <p:spPr>
          <a:xfrm>
            <a:off x="460950" y="3809947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Final Interview at JFK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/>
              <a:t>Results</a:t>
            </a:r>
            <a:r>
              <a:rPr lang="en"/>
              <a:t> 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64475" y="1582225"/>
            <a:ext cx="6144900" cy="24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3600"/>
              <a:t>Size &amp; Mobility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3600"/>
              <a:t>Rental Service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3600"/>
              <a:t>Website - Mailing List   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403425" y="428400"/>
            <a:ext cx="8520599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800" b="1"/>
              <a:t>Conclusion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772425" y="1357500"/>
            <a:ext cx="7782599" cy="24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3000" b="1"/>
              <a:t>Business</a:t>
            </a:r>
            <a:r>
              <a:rPr lang="en" sz="3000"/>
              <a:t> to Engineering  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3000"/>
              <a:t>Interview Skills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3000"/>
              <a:t>Landing Page &amp; Media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3000"/>
              <a:t>Prototype &amp; 3D Print  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1216275" y="2152347"/>
            <a:ext cx="8222100" cy="838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862" y="1071687"/>
            <a:ext cx="2688274" cy="300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5489227" y="1107465"/>
            <a:ext cx="3144089" cy="181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2558499" y="3247261"/>
            <a:ext cx="3664524" cy="159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050" y="1737100"/>
            <a:ext cx="1231175" cy="12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929398" y="1269564"/>
            <a:ext cx="2758120" cy="19776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2243925" y="639225"/>
            <a:ext cx="5155800" cy="51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AUDIO BIKE NAVIGATION 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966" y="490400"/>
            <a:ext cx="3909233" cy="41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5" y="490400"/>
            <a:ext cx="4775930" cy="41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 rot="5400000">
            <a:off x="4405685" y="112800"/>
            <a:ext cx="352800" cy="90572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3215875" y="0"/>
            <a:ext cx="2975099" cy="34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/>
              <a:t>INTERVIEW DATA 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594275" y="4287650"/>
            <a:ext cx="3056400" cy="44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Preference: Subway/Walking 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037" y="750050"/>
            <a:ext cx="5023926" cy="334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847100" y="4273925"/>
            <a:ext cx="6516900" cy="598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Problem: </a:t>
            </a:r>
            <a:r>
              <a:rPr lang="en" sz="2400" b="1">
                <a:solidFill>
                  <a:srgbClr val="980000"/>
                </a:solidFill>
              </a:rPr>
              <a:t>Lack </a:t>
            </a:r>
            <a:r>
              <a:rPr lang="en" sz="2400" b="1"/>
              <a:t>of Protected </a:t>
            </a:r>
            <a:r>
              <a:rPr lang="en" sz="2400" b="1">
                <a:solidFill>
                  <a:srgbClr val="980000"/>
                </a:solidFill>
              </a:rPr>
              <a:t>Bike Lanes</a:t>
            </a:r>
            <a:r>
              <a:rPr lang="en">
                <a:solidFill>
                  <a:srgbClr val="980000"/>
                </a:solidFill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Q. Major Problems? 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100" y="1191775"/>
            <a:ext cx="2896774" cy="28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60950" y="337647"/>
            <a:ext cx="8222100" cy="838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</a:rPr>
              <a:t>Interviews 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50" y="1537575"/>
            <a:ext cx="3244324" cy="32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4330250" y="1537575"/>
            <a:ext cx="4423799" cy="9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Number of Interviews: 8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Results: </a:t>
            </a:r>
            <a:r>
              <a:rPr lang="en" sz="2400" b="1" u="sng">
                <a:solidFill>
                  <a:schemeClr val="lt1"/>
                </a:solidFill>
              </a:rPr>
              <a:t>UNINTERESTED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Reason: High Age Group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Plan : </a:t>
            </a:r>
            <a:r>
              <a:rPr lang="en" sz="2400" b="1">
                <a:solidFill>
                  <a:schemeClr val="lt1"/>
                </a:solidFill>
              </a:rPr>
              <a:t>Re-Target Age Group </a:t>
            </a:r>
            <a:r>
              <a:rPr lang="en" sz="2400">
                <a:solidFill>
                  <a:schemeClr val="lt1"/>
                </a:solidFill>
              </a:rPr>
              <a:t>18-35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25" y="752250"/>
            <a:ext cx="5240125" cy="332967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025" y="980794"/>
            <a:ext cx="1453374" cy="145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5">
            <a:alphaModFix/>
          </a:blip>
          <a:srcRect r="50731"/>
          <a:stretch/>
        </p:blipFill>
        <p:spPr>
          <a:xfrm>
            <a:off x="7034525" y="752247"/>
            <a:ext cx="1784676" cy="181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</a:blip>
          <a:srcRect l="50731"/>
          <a:stretch/>
        </p:blipFill>
        <p:spPr>
          <a:xfrm>
            <a:off x="5653075" y="2887199"/>
            <a:ext cx="1843899" cy="18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5241600" y="117475"/>
            <a:ext cx="3826200" cy="475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700"/>
              <a:t>PURPOSE OF INTERNET ACCESS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675" y="35662"/>
            <a:ext cx="7968499" cy="507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On-screen Show (16:9)</PresentationFormat>
  <Paragraphs>66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Roboto</vt:lpstr>
      <vt:lpstr>geometric</vt:lpstr>
      <vt:lpstr>EID 101D: SMART, CONNECTED DEVICES Team Name: SPOTRA </vt:lpstr>
      <vt:lpstr>Initial Idea </vt:lpstr>
      <vt:lpstr>PowerPoint Presentation</vt:lpstr>
      <vt:lpstr>PowerPoint Presentation</vt:lpstr>
      <vt:lpstr>PowerPoint Presentation</vt:lpstr>
      <vt:lpstr>Q. Major Problems? </vt:lpstr>
      <vt:lpstr>Interviews </vt:lpstr>
      <vt:lpstr>PowerPoint Presentation</vt:lpstr>
      <vt:lpstr>PowerPoint Presentation</vt:lpstr>
      <vt:lpstr>HOTSPOT + TRAVEL  </vt:lpstr>
      <vt:lpstr>Customer Segment</vt:lpstr>
      <vt:lpstr>Why? </vt:lpstr>
      <vt:lpstr>PowerPoint Presentation</vt:lpstr>
      <vt:lpstr>PowerPoint Presentation</vt:lpstr>
      <vt:lpstr>PowerPoint Presentation</vt:lpstr>
      <vt:lpstr>PowerPoint Presentation</vt:lpstr>
      <vt:lpstr>Additional Features </vt:lpstr>
      <vt:lpstr>Design &amp; Prototype </vt:lpstr>
      <vt:lpstr>PowerPoint Presentation</vt:lpstr>
      <vt:lpstr>KickStarter Funding</vt:lpstr>
      <vt:lpstr>PowerPoint Presentation</vt:lpstr>
      <vt:lpstr>Final Interview at JFK</vt:lpstr>
      <vt:lpstr>Results </vt:lpstr>
      <vt:lpstr>Conclusion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EID 101D: SMART, CONNECTED DEVICES Team Name: SPOTRA </dc:title>
  <dc:creator>Junxi Zhu</dc:creator>
  <cp:lastModifiedBy>Junxi Zhu</cp:lastModifiedBy>
  <cp:revision>1</cp:revision>
  <dcterms:modified xsi:type="dcterms:W3CDTF">2015-12-15T13:33:38Z</dcterms:modified>
</cp:coreProperties>
</file>